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81" r:id="rId3"/>
    <p:sldId id="258" r:id="rId4"/>
    <p:sldId id="280" r:id="rId5"/>
    <p:sldId id="259" r:id="rId6"/>
    <p:sldId id="270" r:id="rId7"/>
    <p:sldId id="260" r:id="rId8"/>
    <p:sldId id="261" r:id="rId9"/>
    <p:sldId id="271" r:id="rId10"/>
    <p:sldId id="272" r:id="rId11"/>
    <p:sldId id="257" r:id="rId12"/>
    <p:sldId id="262" r:id="rId13"/>
    <p:sldId id="273" r:id="rId14"/>
    <p:sldId id="274" r:id="rId15"/>
    <p:sldId id="283" r:id="rId16"/>
    <p:sldId id="275" r:id="rId17"/>
    <p:sldId id="278" r:id="rId18"/>
    <p:sldId id="279" r:id="rId19"/>
    <p:sldId id="269" r:id="rId20"/>
    <p:sldId id="263" r:id="rId21"/>
    <p:sldId id="264" r:id="rId22"/>
    <p:sldId id="267" r:id="rId23"/>
    <p:sldId id="282" r:id="rId24"/>
    <p:sldId id="26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馥瑜 楊" initials="馥瑜" lastIdx="1" clrIdx="0">
    <p:extLst>
      <p:ext uri="{19B8F6BF-5375-455C-9EA6-DF929625EA0E}">
        <p15:presenceInfo xmlns:p15="http://schemas.microsoft.com/office/powerpoint/2012/main" userId="b7b6e69f896839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87E69-DC8F-43F7-8141-1585C458D178}" v="1218" dt="2021-06-22T19:04:53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DF858-0A7F-479C-AD10-B8FF3D21DC41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8057EE-FBED-4E25-BE70-A064845403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904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8057EE-FBED-4E25-BE70-A064845403F6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967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735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6097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306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371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zh-TW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5834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19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067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3942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083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22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938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AB040B5E-6FC4-437B-82CF-08E9CA72D4E3}" type="datetimeFigureOut">
              <a:rPr lang="zh-TW" altLang="en-US" smtClean="0"/>
              <a:t>2021/6/25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E4CD9DA-8998-44B2-84CE-72DE2C4E2E3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018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iujiaqi/hr-comma-sepcsv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B4B20D-EE0F-4F56-8CFC-D52C824007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720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員工流失率分析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6CA2753-596D-4048-A5CF-D75B701DA1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577656"/>
            <a:ext cx="7891272" cy="1069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z="2000">
                <a:latin typeface="微軟正黑體"/>
                <a:ea typeface="微軟正黑體"/>
              </a:rPr>
              <a:t>組員：</a:t>
            </a:r>
            <a:r>
              <a:rPr lang="en-US" altLang="zh-TW" sz="2000">
                <a:latin typeface="微軟正黑體"/>
                <a:ea typeface="微軟正黑體"/>
              </a:rPr>
              <a:t>10931024</a:t>
            </a:r>
            <a:r>
              <a:rPr lang="zh-TW" altLang="en-US" sz="2000">
                <a:latin typeface="微軟正黑體"/>
                <a:ea typeface="微軟正黑體"/>
              </a:rPr>
              <a:t>楊馥瑜 </a:t>
            </a:r>
            <a:r>
              <a:rPr lang="en-US" altLang="zh-TW" sz="2000">
                <a:latin typeface="微軟正黑體"/>
                <a:ea typeface="微軟正黑體"/>
              </a:rPr>
              <a:t>10931025</a:t>
            </a:r>
            <a:r>
              <a:rPr lang="zh-TW" altLang="en-US" sz="2000">
                <a:latin typeface="微軟正黑體"/>
                <a:ea typeface="微軟正黑體"/>
              </a:rPr>
              <a:t>張龍珠</a:t>
            </a:r>
            <a:endParaRPr lang="en-US" altLang="zh-TW" sz="2000">
              <a:latin typeface="微軟正黑體"/>
              <a:ea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2905368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3E61BE-79A1-4CEA-9AF5-E8094374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20" y="269041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800">
                <a:ea typeface="微軟正黑體"/>
              </a:rPr>
              <a:t>負責專案數與離職關係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322AF5F-3AE3-4FD0-A885-A6A3C8DA70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22" t="37871" r="54146" b="21089"/>
          <a:stretch/>
        </p:blipFill>
        <p:spPr>
          <a:xfrm>
            <a:off x="777618" y="2093976"/>
            <a:ext cx="4714368" cy="4148642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0518D12-CD7F-4163-BBDD-7714D935B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71" t="33952" r="42474" b="58900"/>
          <a:stretch/>
        </p:blipFill>
        <p:spPr>
          <a:xfrm>
            <a:off x="5932881" y="2093976"/>
            <a:ext cx="5915136" cy="63159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D2DA49D-BFC8-47C1-BCDC-0B0FA7DF1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80" t="41648" r="54954" b="29348"/>
          <a:stretch/>
        </p:blipFill>
        <p:spPr>
          <a:xfrm>
            <a:off x="5877520" y="2941163"/>
            <a:ext cx="4929424" cy="330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40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36BF51-5DB1-4896-BD27-5540D0B80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15" y="197756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工作年資與離職關係</a:t>
            </a: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AC0CFE23-BB0E-40FC-958A-16979A9E0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33" t="37608" r="52087" b="54616"/>
          <a:stretch/>
        </p:blipFill>
        <p:spPr>
          <a:xfrm>
            <a:off x="603315" y="1807100"/>
            <a:ext cx="5120057" cy="747564"/>
          </a:xfr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371B9A8-0867-4E94-B339-2319114A01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5" t="45498" r="55232" b="21925"/>
          <a:stretch/>
        </p:blipFill>
        <p:spPr>
          <a:xfrm>
            <a:off x="570731" y="2790336"/>
            <a:ext cx="5152641" cy="3734482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0B52AF80-8942-4AD5-A4F4-3ECCAF176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3" t="33677" r="42166" b="59312"/>
          <a:stretch/>
        </p:blipFill>
        <p:spPr>
          <a:xfrm>
            <a:off x="6096000" y="1807100"/>
            <a:ext cx="5610250" cy="67598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397AF19B-4305-4356-A816-E0726AC03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8" t="41787" r="54227" b="29347"/>
          <a:stretch/>
        </p:blipFill>
        <p:spPr>
          <a:xfrm>
            <a:off x="6096000" y="3187728"/>
            <a:ext cx="5243999" cy="333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4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7DBFFE-5869-4222-B22A-1D72270E7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182" y="135548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部門與離職關係</a:t>
            </a:r>
          </a:p>
        </p:txBody>
      </p:sp>
      <p:pic>
        <p:nvPicPr>
          <p:cNvPr id="15" name="內容版面配置區 14">
            <a:extLst>
              <a:ext uri="{FF2B5EF4-FFF2-40B4-BE49-F238E27FC236}">
                <a16:creationId xmlns:a16="http://schemas.microsoft.com/office/drawing/2014/main" id="{E2B6E9CA-2AE6-4867-9A5C-1A96D604B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17" t="25554" r="46616" b="68323"/>
          <a:stretch/>
        </p:blipFill>
        <p:spPr>
          <a:xfrm>
            <a:off x="703182" y="1637907"/>
            <a:ext cx="5132010" cy="567410"/>
          </a:xfr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369C530-F15A-41D0-9908-35DC12F391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80" t="32577" r="50979" b="38969"/>
          <a:stretch/>
        </p:blipFill>
        <p:spPr>
          <a:xfrm>
            <a:off x="168647" y="2771480"/>
            <a:ext cx="5751386" cy="329730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A62BD3E1-D68E-4947-8BD6-13A024922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94" t="28316" r="40309" b="66584"/>
          <a:stretch/>
        </p:blipFill>
        <p:spPr>
          <a:xfrm>
            <a:off x="6356810" y="1661121"/>
            <a:ext cx="5568097" cy="520981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44ED754-B71F-4C79-BE4E-245D9E5AF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8" t="34364" r="51442" b="36907"/>
          <a:stretch/>
        </p:blipFill>
        <p:spPr>
          <a:xfrm>
            <a:off x="5901853" y="2771480"/>
            <a:ext cx="5774225" cy="329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47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0D3287-A4F1-4052-A3F8-AA7029A5B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1" y="488497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800"/>
              <a:t>工作事故與離職關係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872AEAF-A7F7-4BF5-9A29-0F792E001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58" t="30149" r="54803" b="62131"/>
          <a:stretch/>
        </p:blipFill>
        <p:spPr>
          <a:xfrm>
            <a:off x="501531" y="2093976"/>
            <a:ext cx="4609711" cy="744716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F1AE775-F18B-4064-BA56-17C8737E83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2" t="38304" r="55232" b="29347"/>
          <a:stretch/>
        </p:blipFill>
        <p:spPr>
          <a:xfrm>
            <a:off x="501531" y="2838692"/>
            <a:ext cx="4832123" cy="353467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D1D9246-AE3B-4B12-B5CE-08827F946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9" t="37663" r="43092" b="55189"/>
          <a:stretch/>
        </p:blipFill>
        <p:spPr>
          <a:xfrm>
            <a:off x="5745997" y="2093976"/>
            <a:ext cx="5621252" cy="61151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00C55C6-283A-44A1-891A-AD976192F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8" t="45361" r="54881" b="25087"/>
          <a:stretch/>
        </p:blipFill>
        <p:spPr>
          <a:xfrm>
            <a:off x="5745997" y="2838692"/>
            <a:ext cx="5490754" cy="36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41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0DD521-1C37-400B-BCC0-520E564DC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77" y="435636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800"/>
              <a:t>晉升與離職關係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D9E6121-2E5F-454E-8FA6-77057B367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858" t="29716" r="50357" b="62094"/>
          <a:stretch/>
        </p:blipFill>
        <p:spPr>
          <a:xfrm>
            <a:off x="433177" y="1998483"/>
            <a:ext cx="4836407" cy="74807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7F0BA0A-2873-4E96-8616-302D577320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72" t="38060" r="55927" b="28935"/>
          <a:stretch/>
        </p:blipFill>
        <p:spPr>
          <a:xfrm>
            <a:off x="433177" y="2895161"/>
            <a:ext cx="4872314" cy="373772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B6FEF15-402C-42F9-96F4-F6AC67F51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26" t="37663" r="38067" b="55327"/>
          <a:stretch/>
        </p:blipFill>
        <p:spPr>
          <a:xfrm>
            <a:off x="5776831" y="2044980"/>
            <a:ext cx="6237910" cy="58696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4E8B0AF-CEE8-446D-8CB9-8D8CE6318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03" t="45498" r="55154" b="24948"/>
          <a:stretch/>
        </p:blipFill>
        <p:spPr>
          <a:xfrm>
            <a:off x="5711599" y="2993575"/>
            <a:ext cx="5416649" cy="36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1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418B3-B58E-4196-9CBD-143B9B9E5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620237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zh-TW" altLang="en-US">
                <a:ea typeface="微軟正黑體"/>
              </a:rPr>
              <a:t>盒狀圖分析</a:t>
            </a:r>
          </a:p>
        </p:txBody>
      </p:sp>
    </p:spTree>
    <p:extLst>
      <p:ext uri="{BB962C8B-B14F-4D97-AF65-F5344CB8AC3E}">
        <p14:creationId xmlns:p14="http://schemas.microsoft.com/office/powerpoint/2010/main" val="3207040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9147B-EBED-4681-9BBA-E1A06936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6" y="550619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400">
                <a:ea typeface="微軟正黑體"/>
              </a:rPr>
              <a:t>每月平均工時與離職關係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050D440-6F1D-4085-8B9A-1BD3165F6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95" t="29974" r="46784" b="62334"/>
          <a:stretch/>
        </p:blipFill>
        <p:spPr>
          <a:xfrm>
            <a:off x="2316669" y="2342559"/>
            <a:ext cx="7558661" cy="97567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2B781C2-2922-411C-864B-47B8AD1E8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5" t="37938" r="50000" b="41031"/>
          <a:stretch/>
        </p:blipFill>
        <p:spPr>
          <a:xfrm>
            <a:off x="2316669" y="3619891"/>
            <a:ext cx="7343626" cy="284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51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9147B-EBED-4681-9BBA-E1A06936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6" y="550619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400">
                <a:ea typeface="微軟正黑體"/>
              </a:rPr>
              <a:t>考評與離職關係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C8AE4219-AE43-4DA1-9B21-FDEA1B73E8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778" t="27235" r="49522" b="65792"/>
          <a:stretch/>
        </p:blipFill>
        <p:spPr>
          <a:xfrm>
            <a:off x="2333125" y="2290713"/>
            <a:ext cx="7525749" cy="961534"/>
          </a:xfr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DAEE6D9-D893-4029-8B8B-0869DF54C5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39" t="34639" r="52681" b="44605"/>
          <a:stretch/>
        </p:blipFill>
        <p:spPr>
          <a:xfrm>
            <a:off x="2333124" y="3429000"/>
            <a:ext cx="7159667" cy="301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599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E9147B-EBED-4681-9BBA-E1A06936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6" y="550619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400">
                <a:ea typeface="微軟正黑體"/>
              </a:rPr>
              <a:t>滿意度與離職關係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34E1DA5-301B-4C2D-B85F-526149B55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7" t="33952" r="48273" b="58762"/>
          <a:stretch/>
        </p:blipFill>
        <p:spPr>
          <a:xfrm>
            <a:off x="2290119" y="2315504"/>
            <a:ext cx="7611762" cy="97445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2BC0F4C-48F0-45A2-8A11-6609FE09B3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49" t="41649" r="51057" b="37320"/>
          <a:stretch/>
        </p:blipFill>
        <p:spPr>
          <a:xfrm>
            <a:off x="2290119" y="3445496"/>
            <a:ext cx="7305202" cy="298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1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94CA7-D0A0-4CF2-9698-5643D214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05" y="346474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40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機器學習預測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E01220-050C-4B66-83B8-B98EDDBA8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75" t="35169" r="35823" b="40214"/>
          <a:stretch/>
        </p:blipFill>
        <p:spPr>
          <a:xfrm>
            <a:off x="576605" y="2097220"/>
            <a:ext cx="7814821" cy="2663560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9E624A0-96F2-464B-BB71-1A5AA3C9C7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214"/>
          <a:stretch/>
        </p:blipFill>
        <p:spPr>
          <a:xfrm>
            <a:off x="655080" y="5052576"/>
            <a:ext cx="9412334" cy="1175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6190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721794-4E61-48F0-BA13-6154EED23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>
                <a:ea typeface="微軟正黑體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DEE87B4-26D3-4D88-A08D-8E3A4C87E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01356"/>
            <a:ext cx="5025190" cy="34291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載入資料和欄位</a:t>
            </a:r>
            <a:endParaRPr lang="zh-TW"/>
          </a:p>
          <a:p>
            <a:pPr>
              <a:buClr>
                <a:srgbClr val="9E3611"/>
              </a:buClr>
            </a:pPr>
            <a:r>
              <a:rPr lang="zh-TW" altLang="en-US"/>
              <a:t>資料個數和基本型態</a:t>
            </a:r>
          </a:p>
          <a:p>
            <a:pPr>
              <a:buClr>
                <a:srgbClr val="9E3611"/>
              </a:buClr>
            </a:pPr>
            <a:r>
              <a:rPr lang="zh-TW" altLang="en-US"/>
              <a:t>總體情況</a:t>
            </a:r>
          </a:p>
          <a:p>
            <a:pPr>
              <a:buClr>
                <a:srgbClr val="9E3611"/>
              </a:buClr>
            </a:pPr>
            <a:r>
              <a:rPr lang="zh-TW" altLang="en-US"/>
              <a:t>變數關係</a:t>
            </a:r>
          </a:p>
          <a:p>
            <a:pPr>
              <a:buClr>
                <a:srgbClr val="9E3611"/>
              </a:buClr>
            </a:pPr>
            <a:endParaRPr lang="zh-TW" altLang="en-US" sz="280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F82C93B-ED16-4A96-9E55-82B240B2EC83}"/>
              </a:ext>
            </a:extLst>
          </p:cNvPr>
          <p:cNvSpPr txBox="1"/>
          <p:nvPr/>
        </p:nvSpPr>
        <p:spPr>
          <a:xfrm>
            <a:off x="5727032" y="2097505"/>
            <a:ext cx="5099383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zh-TW" altLang="en-US" sz="2000"/>
              <a:t>離職原因分布情況</a:t>
            </a:r>
          </a:p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zh-TW" altLang="en-US" sz="2000"/>
              <a:t>盒狀圖分析</a:t>
            </a:r>
            <a:endParaRPr lang="en-US" altLang="zh-TW" sz="2000"/>
          </a:p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zh-TW" altLang="en-US" sz="2000"/>
              <a:t>機器學習預測 </a:t>
            </a:r>
          </a:p>
          <a:p>
            <a:pPr marL="182880" indent="-182880" defTabSz="914400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zh-TW" altLang="en-US" sz="2000"/>
              <a:t>總結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Font typeface="Arial"/>
              <a:buChar char="•"/>
            </a:pPr>
            <a:endParaRPr lang="zh-TW" sz="2000">
              <a:ea typeface="+mn-lt"/>
              <a:cs typeface="+mn-lt"/>
            </a:endParaRPr>
          </a:p>
          <a:p>
            <a:pPr algn="l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9769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B94CA7-D0A0-4CF2-9698-5643D214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655" y="154693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40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機器學習預測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6FD6292-72B3-47CC-B6E6-39228E5B90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64" t="36717" r="29247" b="29902"/>
          <a:stretch/>
        </p:blipFill>
        <p:spPr>
          <a:xfrm>
            <a:off x="500655" y="1532286"/>
            <a:ext cx="9858171" cy="33844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DC913BC-671B-49EE-961A-AA1E404C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7" t="40236" r="72149" b="51325"/>
          <a:stretch/>
        </p:blipFill>
        <p:spPr>
          <a:xfrm>
            <a:off x="585780" y="5177094"/>
            <a:ext cx="2396264" cy="1294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圖片 3" descr="一張含有 文字, 計分板 的圖片&#10;&#10;自動產生的描述">
            <a:extLst>
              <a:ext uri="{FF2B5EF4-FFF2-40B4-BE49-F238E27FC236}">
                <a16:creationId xmlns:a16="http://schemas.microsoft.com/office/drawing/2014/main" id="{F2D5AB04-C856-4B06-A4CE-113F207EAB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84" t="9362" r="20546" b="10782"/>
          <a:stretch/>
        </p:blipFill>
        <p:spPr>
          <a:xfrm>
            <a:off x="6864263" y="3672937"/>
            <a:ext cx="3954920" cy="302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4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93136-BE09-414C-8518-34F80417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444" y="45040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40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440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en-US" altLang="zh-TW" sz="44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400">
                <a:latin typeface="微軟正黑體" panose="020B0604030504040204" pitchFamily="34" charset="-120"/>
                <a:ea typeface="微軟正黑體" panose="020B0604030504040204" pitchFamily="34" charset="-120"/>
              </a:rPr>
              <a:t>來挑選最佳結果</a:t>
            </a:r>
          </a:p>
        </p:txBody>
      </p:sp>
      <p:pic>
        <p:nvPicPr>
          <p:cNvPr id="6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6013364D-DCFF-4455-9642-CD19C42A8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96" t="30140" r="21686" b="23883"/>
          <a:stretch/>
        </p:blipFill>
        <p:spPr>
          <a:xfrm>
            <a:off x="671632" y="2079654"/>
            <a:ext cx="8511817" cy="3762493"/>
          </a:xfrm>
          <a:ln>
            <a:solidFill>
              <a:schemeClr val="bg1"/>
            </a:solidFill>
          </a:ln>
        </p:spPr>
      </p:pic>
      <p:pic>
        <p:nvPicPr>
          <p:cNvPr id="7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CC6B8E0-4496-443E-BA2F-4BCD227E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6" t="76053" r="49438" b="10263"/>
          <a:stretch/>
        </p:blipFill>
        <p:spPr>
          <a:xfrm>
            <a:off x="5455086" y="5026982"/>
            <a:ext cx="5218534" cy="12807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779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93136-BE09-414C-8518-34F804175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3405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440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sz="440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GridSearchCV</a:t>
            </a:r>
            <a:r>
              <a:rPr lang="en-US" altLang="zh-TW" sz="44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4400">
                <a:latin typeface="微軟正黑體" panose="020B0604030504040204" pitchFamily="34" charset="-120"/>
                <a:ea typeface="微軟正黑體" panose="020B0604030504040204" pitchFamily="34" charset="-120"/>
              </a:rPr>
              <a:t>來挑選最佳結果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27B8CC2-4C35-478B-903C-E200A6321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16" t="30241" r="24922" b="45292"/>
          <a:stretch/>
        </p:blipFill>
        <p:spPr>
          <a:xfrm>
            <a:off x="838200" y="1775970"/>
            <a:ext cx="6339938" cy="197589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473C1DC-0587-4816-9AD7-B175880E38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84" t="42786" r="55773" b="45154"/>
          <a:stretch/>
        </p:blipFill>
        <p:spPr>
          <a:xfrm>
            <a:off x="5899634" y="2691910"/>
            <a:ext cx="4945594" cy="1270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35BDEED-A0C4-4866-9432-C50B51B08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43179"/>
            <a:ext cx="6815673" cy="173507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944B2F1-C253-444D-9094-707325AAB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122" y="4288927"/>
            <a:ext cx="2975106" cy="19893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8528F4D-E2A9-493B-9769-7E93778E1571}"/>
              </a:ext>
            </a:extLst>
          </p:cNvPr>
          <p:cNvSpPr txBox="1"/>
          <p:nvPr/>
        </p:nvSpPr>
        <p:spPr>
          <a:xfrm>
            <a:off x="838200" y="4173847"/>
            <a:ext cx="3619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/>
              <a:t>用隨機森林找出特徵的重要性</a:t>
            </a:r>
          </a:p>
        </p:txBody>
      </p:sp>
    </p:spTree>
    <p:extLst>
      <p:ext uri="{BB962C8B-B14F-4D97-AF65-F5344CB8AC3E}">
        <p14:creationId xmlns:p14="http://schemas.microsoft.com/office/powerpoint/2010/main" val="50303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69FD7C-B089-475B-A1CD-A4A2C5D33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>
                <a:ea typeface="微軟正黑體"/>
              </a:rPr>
              <a:t>總結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00F11F-CAC9-4216-B6BD-C8CC85302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zh-TW" altLang="en-US"/>
              <a:t>公司離職率大約為23.8%</a:t>
            </a:r>
            <a:endParaRPr lang="zh-TW"/>
          </a:p>
          <a:p>
            <a:pPr marL="457200" indent="-457200">
              <a:buClr>
                <a:srgbClr val="9E3611"/>
              </a:buClr>
              <a:buAutoNum type="arabicPeriod"/>
            </a:pPr>
            <a:r>
              <a:rPr lang="zh-TW" altLang="en-US"/>
              <a:t>負責專案數為</a:t>
            </a:r>
            <a:r>
              <a:rPr lang="en-US" altLang="zh-TW"/>
              <a:t>2</a:t>
            </a:r>
            <a:r>
              <a:rPr lang="zh-TW" altLang="en-US"/>
              <a:t>、</a:t>
            </a:r>
            <a:r>
              <a:rPr lang="en-US" altLang="zh-TW"/>
              <a:t>6</a:t>
            </a:r>
            <a:r>
              <a:rPr lang="zh-TW" altLang="en-US"/>
              <a:t>、</a:t>
            </a:r>
            <a:r>
              <a:rPr lang="en-US" altLang="zh-TW"/>
              <a:t>7</a:t>
            </a:r>
            <a:r>
              <a:rPr lang="zh-TW" altLang="en-US"/>
              <a:t>的離職率最高</a:t>
            </a:r>
          </a:p>
          <a:p>
            <a:pPr marL="457200" indent="-457200">
              <a:buClr>
                <a:srgbClr val="9E3611"/>
              </a:buClr>
              <a:buAutoNum type="arabicPeriod"/>
            </a:pPr>
            <a:r>
              <a:rPr lang="zh-TW" altLang="en-US"/>
              <a:t>離職率高的年資集中在3、4、5年，6年以上較為穩定</a:t>
            </a:r>
            <a:endParaRPr lang="zh-TW"/>
          </a:p>
          <a:p>
            <a:pPr marL="457200" indent="-457200">
              <a:buClr>
                <a:srgbClr val="9E3611"/>
              </a:buClr>
              <a:buAutoNum type="arabicPeriod"/>
            </a:pPr>
            <a:r>
              <a:rPr lang="zh-TW" altLang="en-US"/>
              <a:t>企業中5年沒有晉升的人數較多，其中沒晉升的員工離職率也較高</a:t>
            </a:r>
          </a:p>
          <a:p>
            <a:pPr marL="457200" indent="-457200">
              <a:buClr>
                <a:srgbClr val="9E3611"/>
              </a:buClr>
              <a:buAutoNum type="arabicPeriod"/>
            </a:pPr>
            <a:r>
              <a:rPr lang="zh-TW" altLang="en-US"/>
              <a:t>離職員工對公司滿意度整體波動較大，且分數偏低</a:t>
            </a:r>
          </a:p>
          <a:p>
            <a:pPr marL="457200" indent="-457200">
              <a:buClr>
                <a:srgbClr val="9E3611"/>
              </a:buClr>
              <a:buAutoNum type="arabicPeriod"/>
            </a:pPr>
            <a:r>
              <a:rPr lang="zh-TW" altLang="en-US"/>
              <a:t>離職員工考評標準較高、平均工時較長</a:t>
            </a:r>
          </a:p>
          <a:p>
            <a:pPr marL="457200" indent="-457200">
              <a:buClr>
                <a:srgbClr val="9E3611"/>
              </a:buClr>
              <a:buAutoNum type="arabicPeriod"/>
            </a:pPr>
            <a:endParaRPr lang="zh-TW" altLang="en-US"/>
          </a:p>
          <a:p>
            <a:pPr marL="457200" indent="-457200">
              <a:buClr>
                <a:srgbClr val="9E3611"/>
              </a:buClr>
            </a:pPr>
            <a:r>
              <a:rPr lang="zh-TW" altLang="en-US"/>
              <a:t>對新入職或入職不超過3、5年的員工，應注重其滿意度是否正常、薪水是否合理、工作時長是否過長，並建立良好的晉升制度，尊重員工意見，以減少人員流失。</a:t>
            </a:r>
          </a:p>
          <a:p>
            <a:pPr marL="457200" indent="-457200">
              <a:buClr>
                <a:srgbClr val="9E3611"/>
              </a:buClr>
              <a:buAutoNum type="arabicPeriod"/>
            </a:pPr>
            <a:endParaRPr lang="zh-TW" altLang="en-US"/>
          </a:p>
          <a:p>
            <a:pPr>
              <a:buClr>
                <a:srgbClr val="9E3611"/>
              </a:buClr>
            </a:pPr>
            <a:endParaRPr lang="zh-TW" altLang="en-US"/>
          </a:p>
          <a:p>
            <a:pPr>
              <a:buClr>
                <a:srgbClr val="9E3611"/>
              </a:buClr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176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25D0F-D49D-48E6-B54B-1A64A58E9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/>
          <a:lstStyle/>
          <a:p>
            <a:pPr algn="ctr"/>
            <a:r>
              <a:rPr lang="zh-TW" altLang="en-US"/>
              <a:t>謝謝大家</a:t>
            </a:r>
          </a:p>
        </p:txBody>
      </p:sp>
    </p:spTree>
    <p:extLst>
      <p:ext uri="{BB962C8B-B14F-4D97-AF65-F5344CB8AC3E}">
        <p14:creationId xmlns:p14="http://schemas.microsoft.com/office/powerpoint/2010/main" val="4028711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5B513-B77A-4216-941A-39C092570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2064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載入資料和欄位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ACB775-8FF0-49A5-A39C-D9B47B0FA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1" t="62710" r="15468" b="18029"/>
          <a:stretch/>
        </p:blipFill>
        <p:spPr>
          <a:xfrm>
            <a:off x="818565" y="4736593"/>
            <a:ext cx="10554870" cy="175574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32A02EF-C6FD-4029-B9E7-45F61FC43165}"/>
              </a:ext>
            </a:extLst>
          </p:cNvPr>
          <p:cNvSpPr txBox="1"/>
          <p:nvPr/>
        </p:nvSpPr>
        <p:spPr>
          <a:xfrm>
            <a:off x="1194111" y="2168171"/>
            <a:ext cx="836466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err="1"/>
              <a:t>satisfaction_level</a:t>
            </a:r>
            <a:r>
              <a:rPr lang="zh-TW" altLang="en-US"/>
              <a:t>：對公司的滿意程度</a:t>
            </a:r>
            <a:endParaRPr lang="en-US" altLang="zh-TW"/>
          </a:p>
          <a:p>
            <a:r>
              <a:rPr lang="en-US" altLang="zh-TW" err="1"/>
              <a:t>last_evaluation</a:t>
            </a:r>
            <a:r>
              <a:rPr lang="zh-TW" altLang="en-US"/>
              <a:t>：上一次的公司考評</a:t>
            </a:r>
            <a:endParaRPr lang="en-US" altLang="zh-TW"/>
          </a:p>
          <a:p>
            <a:r>
              <a:rPr lang="en-US" altLang="zh-TW" err="1"/>
              <a:t>number_project</a:t>
            </a:r>
            <a:r>
              <a:rPr lang="zh-TW" altLang="en-US"/>
              <a:t>：負責專案的數量</a:t>
            </a:r>
            <a:endParaRPr lang="en-US" altLang="zh-TW"/>
          </a:p>
          <a:p>
            <a:r>
              <a:rPr lang="en-US" altLang="zh-TW" err="1"/>
              <a:t>average_montly_hours</a:t>
            </a:r>
            <a:r>
              <a:rPr lang="zh-TW" altLang="en-US"/>
              <a:t>：平均每月工時</a:t>
            </a:r>
            <a:endParaRPr lang="en-US" altLang="zh-TW"/>
          </a:p>
          <a:p>
            <a:r>
              <a:rPr lang="en-US" altLang="zh-TW" err="1"/>
              <a:t>time_spend_company</a:t>
            </a:r>
            <a:r>
              <a:rPr lang="zh-TW" altLang="en-US"/>
              <a:t>：在公司待了幾年</a:t>
            </a:r>
            <a:endParaRPr lang="en-US" altLang="zh-TW"/>
          </a:p>
          <a:p>
            <a:endParaRPr lang="en-US" altLang="zh-TW"/>
          </a:p>
          <a:p>
            <a:pPr marL="182880" marR="0" lvl="0" indent="-18288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Char char="§"/>
              <a:tabLst/>
              <a:defRPr/>
            </a:pPr>
            <a:r>
              <a:rPr kumimoji="0" lang="zh-TW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資料來源：</a:t>
            </a: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  <a:hlinkClick r:id="rId3"/>
              </a:rPr>
              <a:t>https://www.kaggle.com/liujiaqi/hr-comma-sepcsv</a:t>
            </a:r>
            <a:endParaRPr kumimoji="0" lang="en-US" altLang="zh-TW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463FA7B-E04D-47FE-9266-BF7CA4786E78}"/>
              </a:ext>
            </a:extLst>
          </p:cNvPr>
          <p:cNvSpPr txBox="1"/>
          <p:nvPr/>
        </p:nvSpPr>
        <p:spPr>
          <a:xfrm>
            <a:off x="5690696" y="2177595"/>
            <a:ext cx="4873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err="1"/>
              <a:t>Work_accident</a:t>
            </a:r>
            <a:r>
              <a:rPr lang="zh-TW" altLang="en-US"/>
              <a:t>：是否曾有工作事故</a:t>
            </a:r>
            <a:endParaRPr lang="en-US" altLang="zh-TW"/>
          </a:p>
          <a:p>
            <a:r>
              <a:rPr lang="en-US" altLang="zh-TW"/>
              <a:t>left</a:t>
            </a:r>
            <a:r>
              <a:rPr lang="zh-TW" altLang="en-US"/>
              <a:t>：是否離職</a:t>
            </a:r>
            <a:r>
              <a:rPr lang="en-US" altLang="zh-TW"/>
              <a:t>(</a:t>
            </a:r>
            <a:r>
              <a:rPr lang="zh-TW" altLang="en-US"/>
              <a:t>目標值</a:t>
            </a:r>
            <a:r>
              <a:rPr lang="en-US" altLang="zh-TW"/>
              <a:t>)</a:t>
            </a:r>
          </a:p>
          <a:p>
            <a:r>
              <a:rPr lang="en-US" altLang="zh-TW"/>
              <a:t>promotion_last_5years</a:t>
            </a:r>
            <a:r>
              <a:rPr lang="zh-TW" altLang="en-US"/>
              <a:t>：最近五年是否有晉升</a:t>
            </a:r>
            <a:endParaRPr lang="en-US" altLang="zh-TW"/>
          </a:p>
          <a:p>
            <a:r>
              <a:rPr lang="en-US" altLang="zh-TW"/>
              <a:t>sales</a:t>
            </a:r>
            <a:r>
              <a:rPr lang="zh-TW" altLang="en-US"/>
              <a:t>：在哪個部門</a:t>
            </a:r>
            <a:endParaRPr lang="en-US" altLang="zh-TW"/>
          </a:p>
          <a:p>
            <a:r>
              <a:rPr lang="en-US" altLang="zh-TW"/>
              <a:t>salary</a:t>
            </a:r>
            <a:r>
              <a:rPr lang="zh-TW" altLang="en-US"/>
              <a:t>：薪資水平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19055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C0156C-C511-4472-A028-EBD59DCC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689476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800"/>
              <a:t>檢視基本統計資料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670C72A-9CBA-4BE0-9746-25282F489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73" t="30828" r="16296" b="35189"/>
          <a:stretch/>
        </p:blipFill>
        <p:spPr>
          <a:xfrm>
            <a:off x="1138378" y="2403834"/>
            <a:ext cx="9915243" cy="2960018"/>
          </a:xfrm>
        </p:spPr>
      </p:pic>
    </p:spTree>
    <p:extLst>
      <p:ext uri="{BB962C8B-B14F-4D97-AF65-F5344CB8AC3E}">
        <p14:creationId xmlns:p14="http://schemas.microsoft.com/office/powerpoint/2010/main" val="679105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DDF43D-4869-46CF-B4D1-DFAD9A077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68" y="118506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檢視資料的個數和基本型態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E8D9AF5-46C0-4CC1-9742-ADE172F70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75" t="38647" r="52884" b="23670"/>
          <a:stretch/>
        </p:blipFill>
        <p:spPr>
          <a:xfrm>
            <a:off x="758968" y="1581347"/>
            <a:ext cx="3769642" cy="3063711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B7219DE-EF9D-4953-A18D-93B924849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1" t="30769" r="66137" b="39799"/>
          <a:stretch/>
        </p:blipFill>
        <p:spPr>
          <a:xfrm>
            <a:off x="4528610" y="3043386"/>
            <a:ext cx="2907235" cy="345725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D2A355-5FC6-4753-89F8-3E6033E2AC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22" t="37360" r="50804" b="11289"/>
          <a:stretch/>
        </p:blipFill>
        <p:spPr>
          <a:xfrm>
            <a:off x="7651581" y="3113202"/>
            <a:ext cx="3553906" cy="349485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3452FD67-680B-49B2-8A18-19CC609071EA}"/>
              </a:ext>
            </a:extLst>
          </p:cNvPr>
          <p:cNvSpPr txBox="1"/>
          <p:nvPr/>
        </p:nvSpPr>
        <p:spPr>
          <a:xfrm>
            <a:off x="4528610" y="2032992"/>
            <a:ext cx="712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2000">
                <a:latin typeface="+mj-ea"/>
                <a:ea typeface="+mj-ea"/>
              </a:rPr>
              <a:t>進一步檢視</a:t>
            </a:r>
            <a:r>
              <a:rPr lang="en-US" altLang="zh-TW" sz="2000">
                <a:latin typeface="+mj-ea"/>
                <a:ea typeface="+mj-ea"/>
              </a:rPr>
              <a:t>sales</a:t>
            </a:r>
            <a:r>
              <a:rPr lang="zh-TW" altLang="en-US" sz="2000">
                <a:latin typeface="+mj-ea"/>
                <a:ea typeface="+mj-ea"/>
              </a:rPr>
              <a:t>、</a:t>
            </a:r>
            <a:r>
              <a:rPr lang="en-US" altLang="zh-TW" sz="2000">
                <a:latin typeface="+mj-ea"/>
                <a:ea typeface="+mj-ea"/>
              </a:rPr>
              <a:t>salary</a:t>
            </a:r>
            <a:r>
              <a:rPr lang="zh-TW" altLang="en-US" sz="2000">
                <a:latin typeface="+mj-ea"/>
                <a:ea typeface="+mj-ea"/>
              </a:rPr>
              <a:t>、</a:t>
            </a:r>
            <a:r>
              <a:rPr lang="en-US" altLang="zh-TW" sz="2000" err="1">
                <a:latin typeface="+mj-ea"/>
                <a:ea typeface="+mj-ea"/>
              </a:rPr>
              <a:t>work_accident</a:t>
            </a:r>
            <a:r>
              <a:rPr lang="zh-TW" altLang="en-US" sz="2000">
                <a:latin typeface="+mj-ea"/>
                <a:ea typeface="+mj-ea"/>
              </a:rPr>
              <a:t>及目標欄位</a:t>
            </a:r>
            <a:r>
              <a:rPr lang="en-US" altLang="zh-TW" sz="2000">
                <a:latin typeface="+mj-ea"/>
                <a:ea typeface="+mj-ea"/>
              </a:rPr>
              <a:t>left</a:t>
            </a:r>
          </a:p>
        </p:txBody>
      </p:sp>
    </p:spTree>
    <p:extLst>
      <p:ext uri="{BB962C8B-B14F-4D97-AF65-F5344CB8AC3E}">
        <p14:creationId xmlns:p14="http://schemas.microsoft.com/office/powerpoint/2010/main" val="2439525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56B41C-0AC6-4737-BB13-A2AE1FB34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32" y="2624328"/>
            <a:ext cx="5220553" cy="1609344"/>
          </a:xfrm>
        </p:spPr>
        <p:txBody>
          <a:bodyPr>
            <a:normAutofit/>
          </a:bodyPr>
          <a:lstStyle/>
          <a:p>
            <a:r>
              <a:rPr lang="zh-TW" altLang="en-US" sz="4800"/>
              <a:t>檢視總體情況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2263E9-D753-4FE8-9056-9F3BC0A16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03" t="32289" r="44503" b="51132"/>
          <a:stretch/>
        </p:blipFill>
        <p:spPr>
          <a:xfrm>
            <a:off x="5157227" y="402336"/>
            <a:ext cx="6211500" cy="1609344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7FF689-FC0D-4E32-A349-CC124309FB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16" t="56317" r="63450" b="17496"/>
          <a:stretch/>
        </p:blipFill>
        <p:spPr>
          <a:xfrm>
            <a:off x="5501785" y="2159728"/>
            <a:ext cx="4967926" cy="42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122CF-DD8C-47F2-9C57-B97E3D51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804" y="365125"/>
            <a:ext cx="10058400" cy="1609344"/>
          </a:xfrm>
        </p:spPr>
        <p:txBody>
          <a:bodyPr>
            <a:normAutofit/>
          </a:bodyPr>
          <a:lstStyle/>
          <a:p>
            <a:r>
              <a:rPr lang="zh-TW" altLang="en-US" sz="4800">
                <a:latin typeface="微軟正黑體" panose="020B0604030504040204" pitchFamily="34" charset="-120"/>
                <a:ea typeface="微軟正黑體" panose="020B0604030504040204" pitchFamily="34" charset="-120"/>
              </a:rPr>
              <a:t>檢視變數關係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7A9EAAC8-44D4-447C-B646-7DCFC8725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697" t="37718" r="48619" b="56638"/>
          <a:stretch/>
        </p:blipFill>
        <p:spPr>
          <a:xfrm>
            <a:off x="647805" y="1921076"/>
            <a:ext cx="5448196" cy="577027"/>
          </a:xfr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F1C6EEE-93B1-4C4D-BE6A-70AE2436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91" t="44147" r="49637" b="13850"/>
          <a:stretch/>
        </p:blipFill>
        <p:spPr>
          <a:xfrm>
            <a:off x="647804" y="2840434"/>
            <a:ext cx="5448195" cy="385556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CA07F6-64E3-4461-A13D-3BCCD0053B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4" t="40854" r="52534" b="36890"/>
          <a:stretch/>
        </p:blipFill>
        <p:spPr>
          <a:xfrm>
            <a:off x="7173798" y="275161"/>
            <a:ext cx="4180002" cy="194956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8735A52-07E8-4586-A21D-DE0B9F6DC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69" t="29930" r="47321" b="46596"/>
          <a:stretch/>
        </p:blipFill>
        <p:spPr>
          <a:xfrm>
            <a:off x="7165153" y="2610046"/>
            <a:ext cx="4174305" cy="188357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EFFA56F-0E2A-46E3-B18B-C15D99A0EF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25" t="53040" r="61302" b="27114"/>
          <a:stretch/>
        </p:blipFill>
        <p:spPr>
          <a:xfrm>
            <a:off x="7173799" y="4731077"/>
            <a:ext cx="2620650" cy="176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7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B8B3D73-AAD5-4D50-BCD6-FABB99BA4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42" y="2916700"/>
            <a:ext cx="4228274" cy="51230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E51F29C-9847-4064-9E67-5DC920F36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60" t="26598" r="18350" b="18350"/>
          <a:stretch/>
        </p:blipFill>
        <p:spPr>
          <a:xfrm>
            <a:off x="5121897" y="174397"/>
            <a:ext cx="7070103" cy="377543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6EAC01E-4705-4787-99FC-616CFDDE02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60" t="35051" r="18351" b="21375"/>
          <a:stretch/>
        </p:blipFill>
        <p:spPr>
          <a:xfrm>
            <a:off x="5121896" y="3949833"/>
            <a:ext cx="7070103" cy="273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EF7489-ABB2-4AA6-BF0F-3B74F9C45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/>
          <a:lstStyle/>
          <a:p>
            <a:pPr algn="ctr"/>
            <a:r>
              <a:rPr lang="zh-TW" altLang="en-US"/>
              <a:t>查看離職原因分布情況</a:t>
            </a:r>
          </a:p>
        </p:txBody>
      </p:sp>
    </p:spTree>
    <p:extLst>
      <p:ext uri="{BB962C8B-B14F-4D97-AF65-F5344CB8AC3E}">
        <p14:creationId xmlns:p14="http://schemas.microsoft.com/office/powerpoint/2010/main" val="6899471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Application>Microsoft Office PowerPoint</Application>
  <PresentationFormat>寬螢幕</PresentationFormat>
  <Slides>24</Slides>
  <Notes>1</Notes>
  <HiddenSlides>0</HiddenSlide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木刻字型</vt:lpstr>
      <vt:lpstr>員工流失率分析</vt:lpstr>
      <vt:lpstr>目錄</vt:lpstr>
      <vt:lpstr>載入資料和欄位</vt:lpstr>
      <vt:lpstr>檢視基本統計資料</vt:lpstr>
      <vt:lpstr>檢視資料的個數和基本型態</vt:lpstr>
      <vt:lpstr>檢視總體情況</vt:lpstr>
      <vt:lpstr>檢視變數關係</vt:lpstr>
      <vt:lpstr>PowerPoint 簡報</vt:lpstr>
      <vt:lpstr>查看離職原因分布情況</vt:lpstr>
      <vt:lpstr>負責專案數與離職關係</vt:lpstr>
      <vt:lpstr>工作年資與離職關係</vt:lpstr>
      <vt:lpstr>部門與離職關係</vt:lpstr>
      <vt:lpstr>工作事故與離職關係</vt:lpstr>
      <vt:lpstr>晉升與離職關係</vt:lpstr>
      <vt:lpstr>盒狀圖分析</vt:lpstr>
      <vt:lpstr>每月平均工時與離職關係</vt:lpstr>
      <vt:lpstr>考評與離職關係</vt:lpstr>
      <vt:lpstr>滿意度與離職關係</vt:lpstr>
      <vt:lpstr>機器學習預測</vt:lpstr>
      <vt:lpstr>機器學習預測</vt:lpstr>
      <vt:lpstr>用GridSearchCV 來挑選最佳結果</vt:lpstr>
      <vt:lpstr>用GridSearchCV 來挑選最佳結果</vt:lpstr>
      <vt:lpstr>總結</vt:lpstr>
      <vt:lpstr>謝謝大家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員工流失率分析</dc:title>
  <dc:creator>馥瑜 楊</dc:creator>
  <cp:revision>53</cp:revision>
  <dcterms:created xsi:type="dcterms:W3CDTF">2021-06-14T10:19:53Z</dcterms:created>
  <dcterms:modified xsi:type="dcterms:W3CDTF">2021-06-25T08:09:44Z</dcterms:modified>
</cp:coreProperties>
</file>